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3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cb09a1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bfdea1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20b277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414bf6300?vop=1&amp;pid=085b9dd72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例4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relaxing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mentally.</a:t>
            </a:r>
            <a:endParaRPr lang="en-US" altLang="zh-CN" dirty="0"/>
          </a:p>
        </p:txBody>
      </p:sp>
      <p:sp>
        <p:nvSpPr>
          <p:cNvPr id="3" name="QB_5_AN.20_1#414bf6300.blank?vop=1&amp;pid=085b9dd72&amp;color=0,0,0&amp;vpa=7&amp;vtp=1&amp;bbb=1"/>
          <p:cNvSpPr/>
          <p:nvPr/>
        </p:nvSpPr>
        <p:spPr>
          <a:xfrm>
            <a:off x="1486948" y="1035812"/>
            <a:ext cx="2427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Although/Though/While</a:t>
            </a:r>
            <a:endParaRPr lang="en-US" altLang="zh-CN" dirty="0"/>
          </a:p>
        </p:txBody>
      </p:sp>
      <p:sp>
        <p:nvSpPr>
          <p:cNvPr id="4" name="QB_5_AS.21_1#414bf6300?vop=1&amp;pid=085b9dd72&amp;color=0,0,0&amp;vtp=1&amp;bbb=1&amp;hb=1"/>
          <p:cNvSpPr/>
          <p:nvPr/>
        </p:nvSpPr>
        <p:spPr>
          <a:xfrm>
            <a:off x="832104" y="1908175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解题策略：设空处引导让步状语从句，表示“虽然，尽管”，应用although/though/while，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设空处位于句首，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单词首字母大写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。故填Although/Though/While。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41254d20?pid=bbfdea163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四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语法填空无提示词之代词</a:t>
            </a:r>
            <a:endParaRPr lang="en-US" altLang="zh-CN" sz="2200" dirty="0"/>
          </a:p>
        </p:txBody>
      </p:sp>
      <p:sp>
        <p:nvSpPr>
          <p:cNvPr id="3" name="P_5_BD#51195aadb?pid=541254d20&amp;color=0,0,0&amp;vtp=1&amp;bbb=1"/>
          <p:cNvSpPr/>
          <p:nvPr/>
        </p:nvSpPr>
        <p:spPr>
          <a:xfrm>
            <a:off x="832104" y="14224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在无提示词的语法填空中常考it的用法和某些指示代词及不定代词的用法。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it的用法</a:t>
            </a:r>
            <a:endParaRPr lang="en-US" altLang="zh-CN" sz="1800" dirty="0"/>
          </a:p>
        </p:txBody>
      </p:sp>
      <p:graphicFrame>
        <p:nvGraphicFramePr>
          <p:cNvPr id="12" name="P_5_BD#51195aadb?colgroup=8,47&amp;pid=541254d20&amp;color=0,0,0&amp;vtp=1&amp;bbb=1"/>
          <p:cNvGraphicFramePr>
            <a:graphicFrameLocks noGrp="1"/>
          </p:cNvGraphicFramePr>
          <p:nvPr/>
        </p:nvGraphicFramePr>
        <p:xfrm>
          <a:off x="832104" y="2331085"/>
          <a:ext cx="10506456" cy="1815276"/>
        </p:xfrm>
        <a:graphic>
          <a:graphicData uri="http://schemas.openxmlformats.org/drawingml/2006/table">
            <a:tbl>
              <a:tblPr/>
              <a:tblGrid>
                <a:gridCol w="1773936"/>
                <a:gridCol w="8732520"/>
              </a:tblGrid>
              <a:tr h="31502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it用于指代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代替上文提到的同一个事物或前面提到的具体事件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2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作形式主语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动词不定式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短语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短语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从句等作真正的主语或真正的宾语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22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it的常见短语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/句型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成功做到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准时到达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渡过难关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涉及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谈到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I'd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appreciate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我将不胜感激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puts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正如某人所说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1195aadb?pid=541254d20&amp;color=0,0,0&amp;mp=1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②某些常考的指示代词及不定代词的用法</a:t>
            </a:r>
            <a:endParaRPr lang="en-US" altLang="zh-CN" sz="1800" dirty="0"/>
          </a:p>
        </p:txBody>
      </p:sp>
      <p:graphicFrame>
        <p:nvGraphicFramePr>
          <p:cNvPr id="13" name="P_5_BD#51195aadb?colgroup=10,46&amp;pid=541254d20&amp;color=0,0,0&amp;mp=1&amp;vtp=1&amp;bbb=1"/>
          <p:cNvGraphicFramePr>
            <a:graphicFrameLocks noGrp="1"/>
          </p:cNvGraphicFramePr>
          <p:nvPr/>
        </p:nvGraphicFramePr>
        <p:xfrm>
          <a:off x="832104" y="1570990"/>
          <a:ext cx="10506456" cy="1901574"/>
        </p:xfrm>
        <a:graphic>
          <a:graphicData uri="http://schemas.openxmlformats.org/drawingml/2006/table">
            <a:tbl>
              <a:tblPr/>
              <a:tblGrid>
                <a:gridCol w="1984248"/>
                <a:gridCol w="8522208"/>
              </a:tblGrid>
              <a:tr h="31502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泛指同类事物中的一个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指代单数可数名词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复数为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特指同类事物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指代单数可数名词或不可数名词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特指同类事物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指代复数可数名词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两者之中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另一个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一个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另一个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another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另一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又一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接可数名词单数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还用于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“another+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数词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+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可数名词复数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泛指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其他的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指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剩余全部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常见形式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（the）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另一些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2_1#621ad08df?vop=1&amp;pid=541254d20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thrilling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plot.</a:t>
            </a:r>
            <a:endParaRPr lang="en-US" altLang="zh-CN" sz="1800" dirty="0"/>
          </a:p>
        </p:txBody>
      </p:sp>
      <p:sp>
        <p:nvSpPr>
          <p:cNvPr id="3" name="QB_5_AN.23_1#621ad08df.blank?vop=1&amp;pid=541254d20&amp;color=0,0,0&amp;vpa=8&amp;vtp=1&amp;bbb=1"/>
          <p:cNvSpPr/>
          <p:nvPr/>
        </p:nvSpPr>
        <p:spPr>
          <a:xfrm>
            <a:off x="1398048" y="1037082"/>
            <a:ext cx="3063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endParaRPr lang="en-US" altLang="zh-CN" dirty="0"/>
          </a:p>
        </p:txBody>
      </p:sp>
      <p:sp>
        <p:nvSpPr>
          <p:cNvPr id="4" name="QB_5_AS.24_1#621ad08df?vop=1&amp;pid=541254d20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解题策略：设空处为it作形式主语，that引导的主语从句作真正的主语，设空处位于句首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，单词首字母应大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。故填It。</a:t>
            </a:r>
            <a:endParaRPr lang="en-US" altLang="zh-CN" dirty="0"/>
          </a:p>
        </p:txBody>
      </p:sp>
      <p:pic>
        <p:nvPicPr>
          <p:cNvPr id="5" name="P_5_BD#24233a64c?htil=1&amp;pid=541254d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1328" y="2467483"/>
            <a:ext cx="1417320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24233a64c?htil=1&amp;pid=541254d2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5888" y="2403475"/>
            <a:ext cx="7571232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5_BD#24233a64c?pid=541254d20&amp;color=0,0,0&amp;vtp=1&amp;bbb=1"/>
          <p:cNvSpPr/>
          <p:nvPr/>
        </p:nvSpPr>
        <p:spPr>
          <a:xfrm>
            <a:off x="832104" y="3952875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令我印象最深的是他记得每个人的名字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4d543d1f?pid=220b277ad&amp;color=0,0,0&amp;vtp=1&amp;bt=1&amp;bbb=1"/>
          <p:cNvSpPr/>
          <p:nvPr/>
        </p:nvSpPr>
        <p:spPr>
          <a:xfrm>
            <a:off x="831850" y="1080135"/>
            <a:ext cx="10534015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在空白处填入1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个适当的单词。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·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浙江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1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fashion—economically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environmentally—has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dressing,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beginning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too.</a:t>
            </a:r>
            <a:endParaRPr lang="en-US" altLang="zh-CN" sz="1800" dirty="0"/>
          </a:p>
        </p:txBody>
      </p:sp>
      <p:sp>
        <p:nvSpPr>
          <p:cNvPr id="4" name="QB_4_AN.26_1#c4d543d1f.blank?vop=1&amp;pid=220b277ad&amp;color=0,0,0&amp;vpa=9&amp;vtp=1"/>
          <p:cNvSpPr/>
          <p:nvPr/>
        </p:nvSpPr>
        <p:spPr>
          <a:xfrm>
            <a:off x="1154525" y="1895975"/>
            <a:ext cx="268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B_4_AS.27_1#1013ba1a4?vop=1&amp;pid=220b277ad&amp;color=0,0,0&amp;vtp=1&amp;bbb=1&amp;hb=1"/>
          <p:cNvSpPr/>
          <p:nvPr/>
        </p:nvSpPr>
        <p:spPr>
          <a:xfrm>
            <a:off x="832104" y="2324347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时尚的经济和环境代价导致了一种新的穿衣方式的兴起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而且这种方式也开始在澳大利亚流行起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分析句子成分可知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设空处修饰可数名词单数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此处泛指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一种新的穿衣方式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应用不定冠词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的发音以辅音音素开头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所以用不定冠词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fdddb43ba?vop=1&amp;pid=220b277ad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全国二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2025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]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adapt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environment.</a:t>
            </a:r>
            <a:endParaRPr lang="en-US" altLang="zh-CN" sz="1800" dirty="0"/>
          </a:p>
        </p:txBody>
      </p:sp>
      <p:sp>
        <p:nvSpPr>
          <p:cNvPr id="3" name="QB_4_AN.29_1#fdddb43ba.blank?vop=1&amp;pid=220b277ad&amp;color=0,0,0&amp;vpa=10&amp;vtp=1&amp;bbb=1"/>
          <p:cNvSpPr/>
          <p:nvPr/>
        </p:nvSpPr>
        <p:spPr>
          <a:xfrm>
            <a:off x="6176740" y="1037082"/>
            <a:ext cx="4968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4" name="QB_4_AS.30_1#fdddb43ba?vop=1&amp;pid=220b277ad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但令人惊叹的是你在新环境中如何能够适应和学习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分析句子成分并结合句意可知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导主语从句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，adapt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在从句中是并列关系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应用连词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1_1#1a1de6322?vop=1&amp;pid=220b277ad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全国一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2025]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Jiushi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Museum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Shanghai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weiqi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Chinese,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originated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4,000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ago.</a:t>
            </a:r>
            <a:endParaRPr lang="en-US" altLang="zh-CN" dirty="0"/>
          </a:p>
        </p:txBody>
      </p:sp>
      <p:sp>
        <p:nvSpPr>
          <p:cNvPr id="3" name="QB_4_AN.32_1#1a1de6322.blank?vop=1&amp;pid=220b277ad&amp;color=0,0,0&amp;vpa=11&amp;vtp=1&amp;bbb=1"/>
          <p:cNvSpPr/>
          <p:nvPr/>
        </p:nvSpPr>
        <p:spPr>
          <a:xfrm>
            <a:off x="2968085" y="1494917"/>
            <a:ext cx="725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4" name="QB_4_AS.33_1#1a1de6322?vop=1&amp;pid=220b277ad&amp;color=0,0,0&amp;vtp=1&amp;bbb=1&amp;hb=1"/>
          <p:cNvSpPr/>
          <p:nvPr/>
        </p:nvSpPr>
        <p:spPr>
          <a:xfrm>
            <a:off x="832104" y="190817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上海久事美术馆正在举办一场展览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展出以围棋为灵感的艺术品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在中文中被称为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weiqi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围棋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起源于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4,000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多年前的中国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分析句子成分并结合句意可知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设空处引导非限制性定语从句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先行词是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关系词在从句中作主语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应用关系代词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引导该从句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4_1#269b62818?vop=1&amp;pid=220b277ad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[</a:t>
            </a:r>
            <a:r>
              <a:rPr lang="zh-CN" altLang="en-US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全国新课标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I2024]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Glasshouse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contemporary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design.</a:t>
            </a:r>
            <a:endParaRPr lang="en-US" altLang="zh-CN" sz="1800" dirty="0"/>
          </a:p>
        </p:txBody>
      </p:sp>
      <p:sp>
        <p:nvSpPr>
          <p:cNvPr id="3" name="QB_4_AN.35_1#269b62818.blank?vop=1&amp;pid=220b277ad&amp;color=0,0,0&amp;vpa=12&amp;vtp=1&amp;bbb=1"/>
          <p:cNvSpPr/>
          <p:nvPr/>
        </p:nvSpPr>
        <p:spPr>
          <a:xfrm>
            <a:off x="5337905" y="1037082"/>
            <a:ext cx="357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endParaRPr lang="en-US" altLang="zh-CN" dirty="0"/>
          </a:p>
        </p:txBody>
      </p:sp>
      <p:sp>
        <p:nvSpPr>
          <p:cNvPr id="4" name="QB_4_AS.36_1#269b62818?vop=1&amp;pid=220b277ad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这座玻璃温室是当代设计的一项伟大成就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。stand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在此作不及物动词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处于某种地位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这座温室是一项伟大成就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设空处应用介词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7_1#d5b685ca9?vop=1&amp;pid=220b277ad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Translation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easier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foreign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language.</a:t>
            </a:r>
            <a:endParaRPr lang="en-US" altLang="zh-CN" dirty="0"/>
          </a:p>
        </p:txBody>
      </p:sp>
      <p:sp>
        <p:nvSpPr>
          <p:cNvPr id="3" name="QB_4_AN.38_1#d5b685ca9.blank?vop=1&amp;pid=220b277ad&amp;color=0,0,0&amp;vpa=13&amp;vtp=1&amp;bbb=1"/>
          <p:cNvSpPr/>
          <p:nvPr/>
        </p:nvSpPr>
        <p:spPr>
          <a:xfrm>
            <a:off x="3902996" y="1048512"/>
            <a:ext cx="293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it</a:t>
            </a:r>
            <a:endParaRPr lang="en-US" altLang="zh-CN" dirty="0"/>
          </a:p>
        </p:txBody>
      </p:sp>
      <p:sp>
        <p:nvSpPr>
          <p:cNvPr id="4" name="QB_4_AS.39_1#d5b685ca9?vop=1&amp;pid=220b277ad&amp;color=0,0,0&amp;vtp=1&amp;bbb=1&amp;hb=1"/>
          <p:cNvSpPr/>
          <p:nvPr/>
        </p:nvSpPr>
        <p:spPr>
          <a:xfrm>
            <a:off x="832104" y="190817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翻译应用程序让外国游客与当地人交流变得容易得多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即使他们不会说当地语言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此处应用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形式宾语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真正的宾语是后面的动词不定式短语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3edb008c.fixed?pid=eb5cfe7f2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语篇攻略8</a:t>
            </a:r>
            <a:endParaRPr lang="en-US" altLang="zh-CN" sz="5400" dirty="0"/>
          </a:p>
        </p:txBody>
      </p:sp>
      <p:sp>
        <p:nvSpPr>
          <p:cNvPr id="3" name="C_2_BD#23edb008c.fixed?pid=eb5cfe7f2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语法填空之多面手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：无提示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词设空解题技巧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3572126c?pid=4cb09a1af&amp;color=0,0,0&amp;vtp=1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高考中的语法填空一般选取200词左右的记叙文或说明文，设空主要为两种形式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：有提示词和无提示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。本篇内容将具体讲解如何应对语法填空中无提示词的题目。</a:t>
            </a:r>
            <a:endParaRPr lang="en-US" altLang="zh-CN" dirty="0"/>
          </a:p>
        </p:txBody>
      </p:sp>
      <p:sp>
        <p:nvSpPr>
          <p:cNvPr id="3" name="P_4_BD#fe83fc301?pid=bbfdea163&amp;color=0,0,0&amp;vtp=1&amp;bbb=1"/>
          <p:cNvSpPr/>
          <p:nvPr/>
        </p:nvSpPr>
        <p:spPr>
          <a:xfrm>
            <a:off x="832104" y="190315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语法填空中的无提示词设空通常为3—4个，多考查虚词（冠词、介词、连词）和代词的用法等。</a:t>
            </a:r>
            <a:endParaRPr lang="en-US" altLang="zh-CN" sz="1800" dirty="0"/>
          </a:p>
        </p:txBody>
      </p:sp>
      <p:sp>
        <p:nvSpPr>
          <p:cNvPr id="4" name="C_4_BD#4d41bdd5d?pid=bbfdea163&amp;color=0,0,0&amp;vtp=1&amp;bbb=1"/>
          <p:cNvSpPr/>
          <p:nvPr/>
        </p:nvSpPr>
        <p:spPr>
          <a:xfrm>
            <a:off x="832104" y="2276475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语法填空无提示词之冠词</a:t>
            </a:r>
            <a:endParaRPr lang="en-US" altLang="zh-CN" sz="2200" dirty="0"/>
          </a:p>
        </p:txBody>
      </p:sp>
      <p:sp>
        <p:nvSpPr>
          <p:cNvPr id="5" name="P_5_BD#0ed476d93?pid=4d41bdd5d&amp;color=0,0,0&amp;vtp=1&amp;bbb=1"/>
          <p:cNvSpPr/>
          <p:nvPr/>
        </p:nvSpPr>
        <p:spPr>
          <a:xfrm>
            <a:off x="832104" y="2619375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常见的设空形式有：①____+名词；②____+形容词+名词。设空处用于限定名词，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表泛指或特指。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例1：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quality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singers.</a:t>
            </a:r>
            <a:endParaRPr lang="en-US" altLang="zh-CN" sz="1800" dirty="0"/>
          </a:p>
        </p:txBody>
      </p:sp>
      <p:sp>
        <p:nvSpPr>
          <p:cNvPr id="7" name="QB_5_AN.2_1#0ed476d93.blank?vop=1&amp;pid=4d41bdd5d&amp;color=0,0,0&amp;vpa=1&amp;vtp=1"/>
          <p:cNvSpPr/>
          <p:nvPr/>
        </p:nvSpPr>
        <p:spPr>
          <a:xfrm>
            <a:off x="3023648" y="2987040"/>
            <a:ext cx="268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8" name="QB_5_AS.3_1#56db9fae0?vop=1&amp;pid=4d41bdd5d&amp;color=0,0,0&amp;vtp=1&amp;bbb=1&amp;hb=1"/>
          <p:cNvSpPr/>
          <p:nvPr/>
        </p:nvSpPr>
        <p:spPr>
          <a:xfrm>
            <a:off x="832104" y="344805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解题策略：本题的设空形式为“____+形容词+名词”，意为“一种独特的品质”，此处quality为泛指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unique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的发音以辅音音素开头，应用不定冠词a。故填a。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0401ae85?pid=4d41bdd5d&amp;color=0,0,0&amp;vtp=1&amp;bt=1&amp;bbb=1&amp;hb=1"/>
          <p:cNvSpPr/>
          <p:nvPr/>
        </p:nvSpPr>
        <p:spPr>
          <a:xfrm>
            <a:off x="831850" y="916940"/>
            <a:ext cx="10534015" cy="448754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名师有话说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词设空常考查一些固定搭配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常见的含不定冠词的固定搭配有：all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突然、as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事实上、at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be/go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节食、give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让某人搭便车、have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方面有天赋、catch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患感冒、in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匆忙地、in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从某种意义上来说、keep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留意、make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谋生等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常见的含定冠词的固定搭配有：at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此刻，目前；at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同时；by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顺便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说一下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阻碍，挡路；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在远处；in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最后；make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充分利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一点也不；on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与此相反；on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另一方面；the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前几天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；“take/grab/catch/grasp/pat/hit/seize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+sb+介词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（by/in/on）+the+身体某部位”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例2：</a:t>
            </a:r>
            <a:r>
              <a:rPr kumimoji="0" lang="en-US" altLang="zh-CN" sz="1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福建厦门双十中学</a:t>
            </a:r>
            <a:r>
              <a:rPr kumimoji="0" lang="en-US" altLang="zh-CN" sz="1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2025</a:t>
            </a:r>
            <a:r>
              <a: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月考</a:t>
            </a:r>
            <a:r>
              <a:rPr kumimoji="0" lang="en-US" altLang="zh-CN" sz="1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]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“Watch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out!”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Leigh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seized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dragged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car.</a:t>
            </a:r>
            <a:endParaRPr lang="en-US" altLang="zh-CN" dirty="0"/>
          </a:p>
        </p:txBody>
      </p:sp>
      <p:sp>
        <p:nvSpPr>
          <p:cNvPr id="4" name="QB_5_AN.5_1#10401ae85.blank?vop=1&amp;pid=4d41bdd5d&amp;color=0,0,0&amp;vpa=2&amp;vtp=1&amp;bbb=1"/>
          <p:cNvSpPr/>
          <p:nvPr/>
        </p:nvSpPr>
        <p:spPr>
          <a:xfrm>
            <a:off x="7897400" y="5050655"/>
            <a:ext cx="446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5" name="QB_5_AS.6_1#cb034d6a1?vop=1&amp;pid=4d41bdd5d&amp;color=0,0,0&amp;vtp=1&amp;bbb=1"/>
          <p:cNvSpPr/>
          <p:nvPr/>
        </p:nvSpPr>
        <p:spPr>
          <a:xfrm>
            <a:off x="832104" y="577118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解题策略：本题考查固定搭配seize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arm，意为“抓住某人的胳膊”。故填the。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56ef67e7?pid=bbfdea163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语法填空无提示词之介词</a:t>
            </a:r>
            <a:endParaRPr lang="en-US" altLang="zh-CN" sz="2200" dirty="0"/>
          </a:p>
        </p:txBody>
      </p:sp>
      <p:sp>
        <p:nvSpPr>
          <p:cNvPr id="3" name="P_5_BD#92076a11d?pid=f56ef67e7&amp;color=0,0,0&amp;vtp=1&amp;bbb=1"/>
          <p:cNvSpPr/>
          <p:nvPr/>
        </p:nvSpPr>
        <p:spPr>
          <a:xfrm>
            <a:off x="832104" y="1422400"/>
            <a:ext cx="10533888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常见的设空形式为：____+（定语/限定词）+名词（短语）/动名词/代词/what从句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中名词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、代词、动名词、what从句，不作主语、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表语或动词宾语。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例：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“mother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river”,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ecological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Yellow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sustainable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nation.</a:t>
            </a:r>
            <a:endParaRPr lang="en-US" altLang="zh-CN" sz="1800" dirty="0"/>
          </a:p>
        </p:txBody>
      </p:sp>
      <p:sp>
        <p:nvSpPr>
          <p:cNvPr id="5" name="QB_5_AN.8_1#92076a11d.blank?vop=1&amp;pid=f56ef67e7&amp;color=0,0,0&amp;vpa=3&amp;vtp=1&amp;bbb=1"/>
          <p:cNvSpPr/>
          <p:nvPr/>
        </p:nvSpPr>
        <p:spPr>
          <a:xfrm>
            <a:off x="1398048" y="2649220"/>
            <a:ext cx="4206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endParaRPr lang="en-US" altLang="zh-CN" dirty="0"/>
          </a:p>
        </p:txBody>
      </p:sp>
      <p:sp>
        <p:nvSpPr>
          <p:cNvPr id="6" name="QB_5_AS.9_1#b4d51b23e?vop=1&amp;pid=f56ef67e7&amp;color=0,0,0&amp;vtp=1&amp;bbb=1&amp;hb=1"/>
          <p:cNvSpPr/>
          <p:nvPr/>
        </p:nvSpPr>
        <p:spPr>
          <a:xfrm>
            <a:off x="832104" y="348869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解题策略：本题的设空形式为“</a:t>
            </a:r>
            <a:r>
              <a:rPr lang="en-US" altLang="zh-CN" sz="1800" b="0" i="0" strike="sngStrike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+名词短语”，该名词短语China's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”作空格后的介词宾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；根据语境可知，黄河是中国的“母亲河”，所以此处表示“作为”，应用介词as，设空处位于句首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，单词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首字母大写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。故填As。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85b9dd72?pid=bbfdea163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语法填空无提示词之连词</a:t>
            </a:r>
            <a:endParaRPr lang="en-US" altLang="zh-CN" sz="2200" dirty="0"/>
          </a:p>
        </p:txBody>
      </p:sp>
      <p:sp>
        <p:nvSpPr>
          <p:cNvPr id="3" name="P_5_BD#5d4fbcf99?pid=085b9dd72&amp;color=0,0,0&amp;vtp=1&amp;bbb=1&amp;hb=1"/>
          <p:cNvSpPr/>
          <p:nvPr/>
        </p:nvSpPr>
        <p:spPr>
          <a:xfrm>
            <a:off x="832104" y="1422400"/>
            <a:ext cx="10533888" cy="46659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①考查并列连词，设空形式多为：单词/短语/句子+____+单词/短语/句子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考查从属连词，设空形式多为：主句+____+从句（从句在整个句子中作成分）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其解题方法为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连接两个功能对等的单词、短语时，应填并列连词。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连接两个句子时，根据两句之间的意义和逻辑关系，或者根据句式结构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，确定是并列句还是主从复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.名词性从句：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首先分析从句在句中所充当的成分，确定从句是主语从句、宾语从句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、表语从句还是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同位语从句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；其次分析从句结构，确定从句的引导词：若从句结构完整，用连接词that;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若表示“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是否”，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whether/if；若从句缺少主语、宾语或表语，用连接代词what、which、who等；若从句缺少状语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，则用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连接副词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when、where、why、how等。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.定语从句：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首先确定先行词，分析其指人还是指物；其次分析关系词在从句中充当什么成分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，如作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、宾语、定语，则用关系代词，如作状语，则用关系副词；再根据语境和逻辑关系最终确定关系词。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d4fbcf99?pid=085b9dd72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c.状语从句：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如果句中不缺少主语、宾语、表语，则可能缺少状语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，然后根据设空处所在从句与主句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的逻辑关系判断设空处是作时间状语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、地点状语、方式状语还是原因状语等，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再确定具体的引导词。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例1：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length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</a:t>
            </a:r>
            <a:endParaRPr lang="en-US" altLang="zh-CN" dirty="0"/>
          </a:p>
        </p:txBody>
      </p:sp>
      <p:sp>
        <p:nvSpPr>
          <p:cNvPr id="4" name="QB_5_AN.11_1#5d4fbcf99.blank?vop=1&amp;pid=085b9dd72&amp;color=0,0,0&amp;vpa=4&amp;vtp=1&amp;bbb=1"/>
          <p:cNvSpPr/>
          <p:nvPr/>
        </p:nvSpPr>
        <p:spPr>
          <a:xfrm>
            <a:off x="6608222" y="1866765"/>
            <a:ext cx="458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but</a:t>
            </a:r>
            <a:endParaRPr lang="en-US" altLang="zh-CN" dirty="0"/>
          </a:p>
        </p:txBody>
      </p:sp>
      <p:sp>
        <p:nvSpPr>
          <p:cNvPr id="5" name="QB_5_AS.12_1#e2c22f635?vop=1&amp;pid=085b9dd72&amp;color=0,0,0&amp;vtp=1&amp;bbb=1&amp;hb=1"/>
          <p:cNvSpPr/>
          <p:nvPr/>
        </p:nvSpPr>
        <p:spPr>
          <a:xfrm>
            <a:off x="832104" y="2324347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解题策略：本题设空形式为“介词短语+____+介词短语”，构成并列关系，考查并列连词；not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”。故填but。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3_1#8c73e44fa?vop=1&amp;pid=085b9dd72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impressed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name.</a:t>
            </a:r>
            <a:endParaRPr lang="en-US" altLang="zh-CN" sz="1800" dirty="0"/>
          </a:p>
        </p:txBody>
      </p:sp>
      <p:sp>
        <p:nvSpPr>
          <p:cNvPr id="3" name="QB_5_AN.14_1#8c73e44fa.blank?vop=1&amp;pid=085b9dd72&amp;color=0,0,0&amp;vpa=5&amp;vtp=1&amp;bbb=1"/>
          <p:cNvSpPr/>
          <p:nvPr/>
        </p:nvSpPr>
        <p:spPr>
          <a:xfrm>
            <a:off x="1512348" y="1037082"/>
            <a:ext cx="6619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4" name="QB_5_AS.15_1#8c73e44fa?vop=1&amp;pid=085b9dd72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解题策略：设空处引导主语从句，且在从句中充当主语，表示“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的事情”，应用连接代词what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，设空处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位于句首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，单词首字母大写。故填What。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5b772b32c?vop=1&amp;pid=085b9dd72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例3：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novel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recommended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17_1#5b772b32c.blank?vop=1&amp;pid=085b9dd72&amp;color=0,0,0&amp;vpa=6&amp;vtp=1&amp;bbb=1"/>
          <p:cNvSpPr/>
          <p:nvPr/>
        </p:nvSpPr>
        <p:spPr>
          <a:xfrm>
            <a:off x="2591848" y="1048512"/>
            <a:ext cx="11318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that/which</a:t>
            </a:r>
            <a:endParaRPr lang="en-US" altLang="zh-CN" dirty="0"/>
          </a:p>
        </p:txBody>
      </p:sp>
      <p:sp>
        <p:nvSpPr>
          <p:cNvPr id="4" name="QB_5_AS.18_1#5b772b32c?vop=1&amp;pid=085b9dd72&amp;color=0,0,0&amp;vtp=1&amp;bbb=1&amp;hb=1"/>
          <p:cNvSpPr/>
          <p:nvPr/>
        </p:nvSpPr>
        <p:spPr>
          <a:xfrm>
            <a:off x="832104" y="190519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解题策略：设空处引导定语从句，先行词为The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novel，指物，关系词在从句中作宾语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，应用关系代词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/which。故填that/which。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4584</Words>
  <Application>WPS 演示</Application>
  <PresentationFormat>宽屏</PresentationFormat>
  <Paragraphs>194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2025-10-24T09:40:00Z</dcterms:created>
  <dcterms:modified xsi:type="dcterms:W3CDTF">2025-10-27T08:08:01Z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E0F9553510054ABD8CDD87251EEFA9EA_12</vt:lpwstr>
  </property>
  <property fmtid="{D5CDD505-2E9C-101B-9397-08002B2CF9AE}" pid="3" name="KSOProductBuildVer">
    <vt:lpwstr>2052-12.1.0.22529</vt:lpwstr>
  </property>
</Properties>
</file>